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26. Novembar 2015. godine</a:t>
            </a:r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</a:t>
            </a:r>
            <a:r>
              <a:rPr lang="sr-Latn-RS" smtClean="0"/>
              <a:t>zitet u Novom Sadu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 r="3031"/>
          <a:stretch>
            <a:fillRect/>
          </a:stretch>
        </p:blipFill>
        <p:spPr bwMode="auto">
          <a:xfrm>
            <a:off x="1524000" y="254429"/>
            <a:ext cx="831554" cy="8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398933" y="352922"/>
            <a:ext cx="2269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HUTON</a:t>
            </a:r>
            <a:endParaRPr lang="sr-Latn-R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102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9358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60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568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718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7267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2522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98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641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04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42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363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558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0311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80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010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808564-50E1-430F-BC55-2965D5370F89}" type="datetimeFigureOut">
              <a:rPr lang="sr-Latn-RS" smtClean="0"/>
              <a:t>26.11.2015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6DC53A-92D6-4ACA-A61D-92AB6608317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727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MEHATRONIKA U MEDICINSKOJ REHABILITACIJI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INFO DAY</a:t>
            </a:r>
          </a:p>
          <a:p>
            <a:r>
              <a:rPr lang="sr-Latn-RS" dirty="0" smtClean="0"/>
              <a:t>UNIVERZITET U NOVOM SADU</a:t>
            </a:r>
          </a:p>
          <a:p>
            <a:r>
              <a:rPr lang="sr-Latn-RS" dirty="0" smtClean="0"/>
              <a:t>26. NOVEMBAR 2015.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5768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152399"/>
            <a:ext cx="11364148" cy="63923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064933" y="4182533"/>
            <a:ext cx="177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31067" y="4182533"/>
            <a:ext cx="16933" cy="1913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46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7799"/>
            <a:ext cx="11396134" cy="64103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61261" y="5210387"/>
            <a:ext cx="172212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545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9284789"/>
              </p:ext>
            </p:extLst>
          </p:nvPr>
        </p:nvGraphicFramePr>
        <p:xfrm>
          <a:off x="707366" y="664234"/>
          <a:ext cx="10731260" cy="59090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20141"/>
                <a:gridCol w="5911119"/>
              </a:tblGrid>
              <a:tr h="6217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</a:rPr>
                        <a:t>Назив студијског програма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>
                          <a:effectLst/>
                        </a:rPr>
                        <a:t>Мехатроника у медицинској рехабилитацији</a:t>
                      </a:r>
                      <a:endParaRPr lang="sr-Latn-R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099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</a:rPr>
                        <a:t>Самостална високошколска установа у којој се изводи студијски програм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>
                          <a:effectLst/>
                        </a:rPr>
                        <a:t>Студије су интердисциплинарне и заједничке за три Универзитета: Унивезитет у Београду, Универзитет у Новом Саду и Државни Универзитет у Новом Пазару</a:t>
                      </a:r>
                      <a:endParaRPr lang="sr-Latn-R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4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</a:rPr>
                        <a:t>Високошколска установа у којој се изводи студијски програм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</a:rPr>
                        <a:t>Унивезитет у Београду, Универзитет у Новом Саду и Државни Универзитет у Новом Пазару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4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>
                          <a:effectLst/>
                        </a:rPr>
                        <a:t>Образовно – научно / образовно – уметничко поље</a:t>
                      </a:r>
                      <a:endParaRPr lang="sr-Latn-R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</a:rPr>
                        <a:t>Интердисциплинарно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>
                          <a:effectLst/>
                        </a:rPr>
                        <a:t>Научна, стручна или уметничка област</a:t>
                      </a:r>
                      <a:endParaRPr lang="sr-Latn-R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</a:rPr>
                        <a:t>Електротехника, машинство, медицина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83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>
                          <a:effectLst/>
                        </a:rPr>
                        <a:t>Врста студија</a:t>
                      </a:r>
                      <a:endParaRPr lang="sr-Latn-R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</a:rPr>
                        <a:t>Мастер академске студије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8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>
                          <a:effectLst/>
                        </a:rPr>
                        <a:t>Обим студија изражен ЕСПБ бодовима</a:t>
                      </a:r>
                      <a:endParaRPr lang="sr-Latn-R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</a:rPr>
                        <a:t>60 ЕСПБ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4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>
                          <a:effectLst/>
                        </a:rPr>
                        <a:t>Назив дипломе</a:t>
                      </a:r>
                      <a:endParaRPr lang="sr-Latn-R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</a:rPr>
                        <a:t>Мастер мехатронике у медицинској рехабилитацији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1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>
                          <a:effectLst/>
                        </a:rPr>
                        <a:t>Дужина студија</a:t>
                      </a:r>
                      <a:endParaRPr lang="sr-Latn-R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dirty="0">
                          <a:effectLst/>
                        </a:rPr>
                        <a:t>1 година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13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035172"/>
            <a:ext cx="10363826" cy="4399470"/>
          </a:xfrm>
        </p:spPr>
        <p:txBody>
          <a:bodyPr>
            <a:normAutofit/>
          </a:bodyPr>
          <a:lstStyle/>
          <a:p>
            <a:r>
              <a:rPr lang="sr-Cyrl-CS" sz="2400" dirty="0" smtClean="0"/>
              <a:t>Студијски </a:t>
            </a:r>
            <a:r>
              <a:rPr lang="sr-Cyrl-CS" sz="2400" dirty="0"/>
              <a:t>програм је стручно оријентисан. Програм има за циљ стварање стручњака у области примене савремених технологија у </a:t>
            </a:r>
            <a:r>
              <a:rPr lang="sr-Cyrl-CS" sz="2400" dirty="0" smtClean="0"/>
              <a:t>рехабилитацији.</a:t>
            </a:r>
            <a:endParaRPr lang="sr-Latn-RS" sz="2400" dirty="0" smtClean="0"/>
          </a:p>
          <a:p>
            <a:r>
              <a:rPr lang="sr-Cyrl-CS" sz="2400" dirty="0" smtClean="0"/>
              <a:t>Програм </a:t>
            </a:r>
            <a:r>
              <a:rPr lang="sr-Cyrl-CS" sz="2400" dirty="0"/>
              <a:t>је прилагођен студентима који који су завршили одговарајуће </a:t>
            </a:r>
            <a:r>
              <a:rPr lang="sr-Cyrl-CS" sz="2400" b="1" dirty="0"/>
              <a:t>основне четворогодишње академске студије </a:t>
            </a:r>
            <a:r>
              <a:rPr lang="sr-Cyrl-CS" sz="2400" dirty="0"/>
              <a:t>из поља техничко-технолошких или медицинских наука које вреде најмање 240 ЕСПБ.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99866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50" y="267997"/>
            <a:ext cx="10364451" cy="1095983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Plan predmeta</a:t>
            </a:r>
            <a:br>
              <a:rPr lang="sr-Latn-RS" dirty="0" smtClean="0"/>
            </a:br>
            <a:r>
              <a:rPr lang="sr-Cyrl-CS" sz="2000" dirty="0" smtClean="0"/>
              <a:t>4 </a:t>
            </a:r>
            <a:r>
              <a:rPr lang="sr-Cyrl-CS" sz="2000" dirty="0"/>
              <a:t>обавезна курса (24 ЕСПБ), 3 изборна курса (</a:t>
            </a:r>
            <a:r>
              <a:rPr lang="sr-Cyrl-CS" sz="2000" dirty="0" smtClean="0"/>
              <a:t>1</a:t>
            </a:r>
            <a:r>
              <a:rPr lang="sr-Latn-RS" sz="2000" dirty="0" smtClean="0"/>
              <a:t>5</a:t>
            </a:r>
            <a:r>
              <a:rPr lang="sr-Cyrl-CS" sz="2000" dirty="0" smtClean="0"/>
              <a:t> </a:t>
            </a:r>
            <a:r>
              <a:rPr lang="sr-Cyrl-CS" sz="2000" dirty="0"/>
              <a:t>ЕСПБ</a:t>
            </a:r>
            <a:r>
              <a:rPr lang="sr-Cyrl-CS" sz="2000" dirty="0" smtClean="0"/>
              <a:t>), </a:t>
            </a:r>
            <a:r>
              <a:rPr lang="sr-Cyrl-RS" sz="2000" dirty="0" smtClean="0"/>
              <a:t>Стручна пракса </a:t>
            </a:r>
            <a:r>
              <a:rPr lang="sr-Cyrl-CS" sz="2000" dirty="0" smtClean="0"/>
              <a:t>(3 </a:t>
            </a:r>
            <a:r>
              <a:rPr lang="sr-Cyrl-CS" sz="2000" dirty="0"/>
              <a:t>ЕСПБ</a:t>
            </a:r>
            <a:r>
              <a:rPr lang="sr-Cyrl-CS" sz="2000" dirty="0" smtClean="0"/>
              <a:t>), </a:t>
            </a:r>
            <a:r>
              <a:rPr lang="sr-Cyrl-CS" sz="2000" dirty="0"/>
              <a:t>студијски истраживачки рад (10 ЕСПБ) и завршни рад (8 ЕСПБ) што заједно даје 60 ЕСПБ. </a:t>
            </a:r>
            <a:endParaRPr lang="sr-Latn-R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3150" y="1023983"/>
            <a:ext cx="4873474" cy="679994"/>
          </a:xfrm>
        </p:spPr>
        <p:txBody>
          <a:bodyPr/>
          <a:lstStyle/>
          <a:p>
            <a:r>
              <a:rPr lang="sr-Latn-RS" sz="2400" dirty="0" smtClean="0"/>
              <a:t>Obavezni</a:t>
            </a:r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50" y="1703977"/>
            <a:ext cx="5106027" cy="3747226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Мехатронички</a:t>
            </a:r>
            <a:r>
              <a:rPr lang="en-US" dirty="0" smtClean="0"/>
              <a:t> </a:t>
            </a:r>
            <a:r>
              <a:rPr lang="en-US" dirty="0" err="1"/>
              <a:t>системи</a:t>
            </a:r>
            <a:endParaRPr lang="sr-Latn-RS" dirty="0"/>
          </a:p>
          <a:p>
            <a:pPr lvl="0"/>
            <a:r>
              <a:rPr lang="en-US" dirty="0" err="1"/>
              <a:t>Принципи</a:t>
            </a:r>
            <a:r>
              <a:rPr lang="en-US" dirty="0"/>
              <a:t> </a:t>
            </a:r>
            <a:r>
              <a:rPr lang="en-US" dirty="0" err="1"/>
              <a:t>моторне</a:t>
            </a:r>
            <a:r>
              <a:rPr lang="en-US" dirty="0"/>
              <a:t> </a:t>
            </a:r>
            <a:r>
              <a:rPr lang="en-US" dirty="0" err="1"/>
              <a:t>контроле</a:t>
            </a:r>
            <a:r>
              <a:rPr lang="en-US" dirty="0"/>
              <a:t> </a:t>
            </a:r>
            <a:r>
              <a:rPr lang="en-US" dirty="0" err="1"/>
              <a:t>код</a:t>
            </a:r>
            <a:r>
              <a:rPr lang="en-US" dirty="0"/>
              <a:t> </a:t>
            </a:r>
            <a:r>
              <a:rPr lang="en-US" dirty="0" err="1"/>
              <a:t>човека</a:t>
            </a:r>
            <a:r>
              <a:rPr lang="en-US" dirty="0"/>
              <a:t>	</a:t>
            </a:r>
            <a:endParaRPr lang="sr-Latn-RS" dirty="0"/>
          </a:p>
          <a:p>
            <a:pPr lvl="0"/>
            <a:r>
              <a:rPr lang="en-US" dirty="0" err="1"/>
              <a:t>Методе</a:t>
            </a:r>
            <a:r>
              <a:rPr lang="en-US" dirty="0"/>
              <a:t> </a:t>
            </a:r>
            <a:r>
              <a:rPr lang="en-US" dirty="0" err="1"/>
              <a:t>процене</a:t>
            </a:r>
            <a:r>
              <a:rPr lang="en-US" dirty="0"/>
              <a:t> </a:t>
            </a:r>
            <a:r>
              <a:rPr lang="en-US" dirty="0" err="1"/>
              <a:t>функционалне</a:t>
            </a:r>
            <a:r>
              <a:rPr lang="en-US" dirty="0"/>
              <a:t> </a:t>
            </a:r>
            <a:r>
              <a:rPr lang="en-US" dirty="0" err="1"/>
              <a:t>онеспобљености</a:t>
            </a:r>
            <a:r>
              <a:rPr lang="en-US" dirty="0"/>
              <a:t>	</a:t>
            </a:r>
            <a:endParaRPr lang="sr-Latn-RS" dirty="0"/>
          </a:p>
          <a:p>
            <a:pPr lvl="0"/>
            <a:r>
              <a:rPr lang="en-US" dirty="0" err="1"/>
              <a:t>Сигнали</a:t>
            </a:r>
            <a:r>
              <a:rPr lang="en-US" dirty="0"/>
              <a:t> и </a:t>
            </a:r>
            <a:r>
              <a:rPr lang="en-US" dirty="0" err="1"/>
              <a:t>системи</a:t>
            </a:r>
            <a:r>
              <a:rPr lang="en-US" dirty="0"/>
              <a:t> у </a:t>
            </a:r>
            <a:r>
              <a:rPr lang="en-US" dirty="0" err="1"/>
              <a:t>рехабилитацији</a:t>
            </a:r>
            <a:r>
              <a:rPr lang="en-US" dirty="0"/>
              <a:t>	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98303"/>
            <a:ext cx="4881804" cy="405674"/>
          </a:xfrm>
        </p:spPr>
        <p:txBody>
          <a:bodyPr/>
          <a:lstStyle/>
          <a:p>
            <a:r>
              <a:rPr lang="sr-Latn-RS" sz="2400" dirty="0" smtClean="0"/>
              <a:t>izborni</a:t>
            </a:r>
            <a:endParaRPr lang="sr-Latn-R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1645920"/>
            <a:ext cx="5105401" cy="46558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900" dirty="0" err="1"/>
              <a:t>Механика</a:t>
            </a:r>
            <a:r>
              <a:rPr lang="en-US" sz="2900" dirty="0"/>
              <a:t> </a:t>
            </a:r>
            <a:r>
              <a:rPr lang="en-US" sz="2900" dirty="0" err="1"/>
              <a:t>робота</a:t>
            </a:r>
            <a:endParaRPr lang="sr-Latn-RS" sz="2900" dirty="0"/>
          </a:p>
          <a:p>
            <a:pPr lvl="0"/>
            <a:r>
              <a:rPr lang="en-US" sz="2900" dirty="0" err="1"/>
              <a:t>Спољашње</a:t>
            </a:r>
            <a:r>
              <a:rPr lang="en-US" sz="2900" dirty="0"/>
              <a:t> </a:t>
            </a:r>
            <a:r>
              <a:rPr lang="en-US" sz="2900" dirty="0" err="1"/>
              <a:t>управљање</a:t>
            </a:r>
            <a:r>
              <a:rPr lang="en-US" sz="2900" dirty="0"/>
              <a:t> </a:t>
            </a:r>
            <a:r>
              <a:rPr lang="en-US" sz="2900" dirty="0" err="1"/>
              <a:t>биолошким</a:t>
            </a:r>
            <a:r>
              <a:rPr lang="en-US" sz="2900" dirty="0"/>
              <a:t> </a:t>
            </a:r>
            <a:r>
              <a:rPr lang="en-US" sz="2900" dirty="0" err="1"/>
              <a:t>актуаторима</a:t>
            </a:r>
            <a:r>
              <a:rPr lang="en-US" dirty="0"/>
              <a:t>	</a:t>
            </a:r>
            <a:endParaRPr lang="sr-Latn-RS" dirty="0"/>
          </a:p>
          <a:p>
            <a:pPr lvl="0"/>
            <a:r>
              <a:rPr lang="en-US" dirty="0" err="1"/>
              <a:t>Управљачки</a:t>
            </a:r>
            <a:r>
              <a:rPr lang="en-US" dirty="0"/>
              <a:t> и </a:t>
            </a:r>
            <a:r>
              <a:rPr lang="en-US" dirty="0" err="1"/>
              <a:t>сензорски</a:t>
            </a:r>
            <a:r>
              <a:rPr lang="en-US" dirty="0"/>
              <a:t> </a:t>
            </a:r>
            <a:r>
              <a:rPr lang="en-US" dirty="0" err="1"/>
              <a:t>системи</a:t>
            </a:r>
            <a:r>
              <a:rPr lang="en-US" dirty="0"/>
              <a:t> у </a:t>
            </a:r>
            <a:r>
              <a:rPr lang="en-US" dirty="0" err="1"/>
              <a:t>рехабилитационим</a:t>
            </a:r>
            <a:r>
              <a:rPr lang="en-US" dirty="0"/>
              <a:t> </a:t>
            </a:r>
            <a:r>
              <a:rPr lang="en-US" dirty="0" err="1"/>
              <a:t>уређајима</a:t>
            </a:r>
            <a:endParaRPr lang="sr-Latn-RS" dirty="0"/>
          </a:p>
          <a:p>
            <a:pPr lvl="0"/>
            <a:r>
              <a:rPr lang="en-US" dirty="0" err="1"/>
              <a:t>Пнеуматски</a:t>
            </a:r>
            <a:r>
              <a:rPr lang="en-US" dirty="0"/>
              <a:t> и </a:t>
            </a:r>
            <a:r>
              <a:rPr lang="en-US" dirty="0" err="1"/>
              <a:t>хидраулични</a:t>
            </a:r>
            <a:r>
              <a:rPr lang="en-US" dirty="0"/>
              <a:t> </a:t>
            </a:r>
            <a:r>
              <a:rPr lang="en-US" dirty="0" err="1"/>
              <a:t>погони</a:t>
            </a:r>
            <a:endParaRPr lang="sr-Latn-RS" dirty="0"/>
          </a:p>
          <a:p>
            <a:pPr lvl="0"/>
            <a:r>
              <a:rPr lang="en-US" dirty="0" err="1"/>
              <a:t>Електрични</a:t>
            </a:r>
            <a:r>
              <a:rPr lang="en-US" dirty="0"/>
              <a:t> и </a:t>
            </a:r>
            <a:r>
              <a:rPr lang="en-US" dirty="0" err="1"/>
              <a:t>магнетни</a:t>
            </a:r>
            <a:r>
              <a:rPr lang="en-US" dirty="0"/>
              <a:t> </a:t>
            </a:r>
            <a:r>
              <a:rPr lang="en-US" dirty="0" err="1"/>
              <a:t>актуатори</a:t>
            </a:r>
            <a:r>
              <a:rPr lang="en-US" dirty="0"/>
              <a:t>	</a:t>
            </a:r>
            <a:endParaRPr lang="sr-Latn-RS" dirty="0"/>
          </a:p>
          <a:p>
            <a:pPr lvl="0"/>
            <a:r>
              <a:rPr lang="en-US" dirty="0" err="1"/>
              <a:t>Методе</a:t>
            </a:r>
            <a:r>
              <a:rPr lang="en-US" dirty="0"/>
              <a:t> и </a:t>
            </a:r>
            <a:r>
              <a:rPr lang="en-US" dirty="0" err="1"/>
              <a:t>инструментација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мерење</a:t>
            </a:r>
            <a:r>
              <a:rPr lang="en-US" dirty="0"/>
              <a:t> </a:t>
            </a:r>
            <a:r>
              <a:rPr lang="en-US" dirty="0" err="1"/>
              <a:t>моторике</a:t>
            </a:r>
            <a:endParaRPr lang="sr-Latn-RS" dirty="0"/>
          </a:p>
          <a:p>
            <a:pPr lvl="0"/>
            <a:r>
              <a:rPr lang="en-US" dirty="0" err="1"/>
              <a:t>Микрорачунари</a:t>
            </a:r>
            <a:r>
              <a:rPr lang="en-US" dirty="0"/>
              <a:t> у </a:t>
            </a:r>
            <a:r>
              <a:rPr lang="en-US" dirty="0" err="1"/>
              <a:t>рехабилитацији</a:t>
            </a:r>
            <a:endParaRPr lang="sr-Latn-RS" dirty="0"/>
          </a:p>
          <a:p>
            <a:pPr lvl="0"/>
            <a:r>
              <a:rPr lang="en-US" sz="2900" dirty="0" err="1"/>
              <a:t>Научно</a:t>
            </a:r>
            <a:r>
              <a:rPr lang="en-US" sz="2900" dirty="0"/>
              <a:t> </a:t>
            </a:r>
            <a:r>
              <a:rPr lang="en-US" sz="2900" dirty="0" err="1"/>
              <a:t>истразивачке</a:t>
            </a:r>
            <a:r>
              <a:rPr lang="en-US" sz="2900" dirty="0"/>
              <a:t> </a:t>
            </a:r>
            <a:r>
              <a:rPr lang="en-US" sz="2900" dirty="0" err="1"/>
              <a:t>методе</a:t>
            </a:r>
            <a:r>
              <a:rPr lang="en-US" sz="2900" dirty="0"/>
              <a:t> у </a:t>
            </a:r>
            <a:r>
              <a:rPr lang="en-US" sz="2900" dirty="0" err="1"/>
              <a:t>рех</a:t>
            </a:r>
            <a:r>
              <a:rPr lang="sr-Latn-CS" sz="2900" dirty="0"/>
              <a:t>а</a:t>
            </a:r>
            <a:r>
              <a:rPr lang="en-US" sz="2900" dirty="0" err="1"/>
              <a:t>билита</a:t>
            </a:r>
            <a:r>
              <a:rPr lang="sr-Latn-CS" sz="2900" dirty="0"/>
              <a:t>ц</a:t>
            </a:r>
            <a:r>
              <a:rPr lang="en-US" sz="2900" dirty="0"/>
              <a:t>и</a:t>
            </a:r>
            <a:r>
              <a:rPr lang="sr-Latn-CS" sz="2900" dirty="0"/>
              <a:t>ј</a:t>
            </a:r>
            <a:r>
              <a:rPr lang="en-US" sz="2900" dirty="0"/>
              <a:t>и</a:t>
            </a:r>
            <a:endParaRPr lang="sr-Latn-RS" sz="2900" dirty="0"/>
          </a:p>
          <a:p>
            <a:pPr lvl="0"/>
            <a:r>
              <a:rPr lang="en-US" dirty="0" err="1"/>
              <a:t>Роботи</a:t>
            </a:r>
            <a:r>
              <a:rPr lang="sr-Latn-CS" dirty="0"/>
              <a:t>к</a:t>
            </a:r>
            <a:r>
              <a:rPr lang="en-US" dirty="0"/>
              <a:t>а у р</a:t>
            </a:r>
            <a:r>
              <a:rPr lang="sr-Latn-CS" dirty="0"/>
              <a:t>е</a:t>
            </a:r>
            <a:r>
              <a:rPr lang="en-US" dirty="0" err="1"/>
              <a:t>хабили</a:t>
            </a:r>
            <a:r>
              <a:rPr lang="sr-Latn-CS" dirty="0"/>
              <a:t>т</a:t>
            </a:r>
            <a:r>
              <a:rPr lang="en-US" dirty="0" err="1"/>
              <a:t>ацији</a:t>
            </a:r>
            <a:endParaRPr lang="sr-Latn-RS" dirty="0"/>
          </a:p>
          <a:p>
            <a:pPr lvl="0"/>
            <a:r>
              <a:rPr lang="sr-Latn-CS" dirty="0"/>
              <a:t>Б</a:t>
            </a:r>
            <a:r>
              <a:rPr lang="en-US" dirty="0"/>
              <a:t>и</a:t>
            </a:r>
            <a:r>
              <a:rPr lang="sr-Latn-CS" dirty="0"/>
              <a:t>о</a:t>
            </a:r>
            <a:r>
              <a:rPr lang="en-US" dirty="0" err="1"/>
              <a:t>ста</a:t>
            </a:r>
            <a:r>
              <a:rPr lang="sr-Latn-CS" dirty="0"/>
              <a:t>т</a:t>
            </a:r>
            <a:r>
              <a:rPr lang="en-US" dirty="0"/>
              <a:t>и</a:t>
            </a:r>
            <a:r>
              <a:rPr lang="sr-Latn-CS" dirty="0"/>
              <a:t>с</a:t>
            </a:r>
            <a:r>
              <a:rPr lang="en-US" dirty="0"/>
              <a:t>т</a:t>
            </a:r>
            <a:r>
              <a:rPr lang="sr-Latn-CS" dirty="0"/>
              <a:t>и</a:t>
            </a:r>
            <a:r>
              <a:rPr lang="en-US" dirty="0"/>
              <a:t>к</a:t>
            </a:r>
            <a:r>
              <a:rPr lang="sr-Latn-CS" dirty="0"/>
              <a:t>а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572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4742218"/>
              </p:ext>
            </p:extLst>
          </p:nvPr>
        </p:nvGraphicFramePr>
        <p:xfrm>
          <a:off x="2103120" y="185056"/>
          <a:ext cx="7889965" cy="649794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78328"/>
                <a:gridCol w="1786659"/>
                <a:gridCol w="532498"/>
                <a:gridCol w="827497"/>
                <a:gridCol w="826663"/>
                <a:gridCol w="590830"/>
                <a:gridCol w="1552493"/>
                <a:gridCol w="694997"/>
              </a:tblGrid>
              <a:tr h="27297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Шифра предмета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Назив предмета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Сем.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Статус 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Часова наставе 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Термини наставе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ЕСПБ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27297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П+В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СИР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5061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ХУТОН1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Мехатронички системи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О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30+10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1-14 феб 2016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6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7592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ХУТОН2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Принципи моторне контроле код човека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О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30+5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 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15-28 феб 2016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6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10122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ХУТОН3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Методе процене функционалне онеспособљености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О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30+10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1-14 мар 2016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6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7592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ХУТОН4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Сигнали и системи у рехабилитацији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О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30+15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15-28 мар 2016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6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2729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ХУТОН5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Стручна пракса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О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30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По договору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3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5061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ХУТОН6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highlight>
                            <a:srgbClr val="FFFF00"/>
                          </a:highlight>
                        </a:rPr>
                        <a:t>Изб. предмет 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И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30+10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18-30 апр 2016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5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2729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ХУТОН7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highlight>
                            <a:srgbClr val="FFFF00"/>
                          </a:highlight>
                        </a:rPr>
                        <a:t>Изб. предмет 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И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30+10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2-15 мај 2016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5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2729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ХУТОН8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highlight>
                            <a:srgbClr val="FFFF00"/>
                          </a:highlight>
                        </a:rPr>
                        <a:t>Изб. предмет 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И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30+10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16-29 мај 2016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5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5061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ХУТОН9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Студијски истраживачки рад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1,2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О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90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Током студија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10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2729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ХУТОН10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Завршни рад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1,2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О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 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8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506147">
                <a:tc gridSpan="4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Укупно часова на години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210+70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120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 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  <a:tr h="272970">
                <a:tc gridSpan="4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Укупно ЕСПБ на години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</a:rPr>
                        <a:t> </a:t>
                      </a:r>
                      <a:endParaRPr lang="sr-Latn-R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</a:rPr>
                        <a:t>60</a:t>
                      </a:r>
                      <a:endParaRPr lang="sr-Latn-R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11" marR="625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2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Статус програма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Cyrl-RS" dirty="0" smtClean="0"/>
              <a:t>Акредитација је у току: документација је предата акредитационом телу и прослеђена је рецезентима</a:t>
            </a:r>
          </a:p>
          <a:p>
            <a:r>
              <a:rPr lang="sr-Cyrl-RS" dirty="0" smtClean="0"/>
              <a:t>Планиран упис за летњи семестар 2015/16</a:t>
            </a:r>
          </a:p>
          <a:p>
            <a:r>
              <a:rPr lang="sr-Cyrl-RS" dirty="0" smtClean="0"/>
              <a:t>Конкурс ће бити расписан чим се добије позитивно мишљење комисије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1953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632" y="0"/>
            <a:ext cx="10364451" cy="1596177"/>
          </a:xfrm>
        </p:spPr>
        <p:txBody>
          <a:bodyPr/>
          <a:lstStyle/>
          <a:p>
            <a:r>
              <a:rPr lang="sr-Cyrl-RS" dirty="0" smtClean="0"/>
              <a:t>кораци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95400"/>
            <a:ext cx="10363826" cy="51380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sz="2400" dirty="0" smtClean="0"/>
              <a:t>Прелиминарни списак заинтересованих</a:t>
            </a:r>
            <a:endParaRPr lang="sr-Cyrl-RS" sz="2400" b="1" dirty="0" smtClean="0"/>
          </a:p>
          <a:p>
            <a:r>
              <a:rPr lang="sr-Cyrl-RS" sz="2400" dirty="0" smtClean="0"/>
              <a:t>Регистрација на сајту пројекта</a:t>
            </a:r>
          </a:p>
          <a:p>
            <a:r>
              <a:rPr lang="sr-Cyrl-RS" sz="2400" dirty="0" smtClean="0"/>
              <a:t>Провера испуњености услова за упис</a:t>
            </a:r>
          </a:p>
          <a:p>
            <a:r>
              <a:rPr lang="sr-Cyrl-RS" sz="2400" dirty="0" smtClean="0"/>
              <a:t>Расписивање конкурса за упис</a:t>
            </a:r>
          </a:p>
          <a:p>
            <a:r>
              <a:rPr lang="sr-Cyrl-RS" sz="2400" dirty="0" smtClean="0"/>
              <a:t>Пријава на конкурс</a:t>
            </a:r>
          </a:p>
          <a:p>
            <a:r>
              <a:rPr lang="sr-Cyrl-RS" sz="2400" dirty="0" smtClean="0"/>
              <a:t>Полагање Пријемног испита</a:t>
            </a:r>
          </a:p>
          <a:p>
            <a:r>
              <a:rPr lang="sr-Cyrl-RS" sz="2400" dirty="0" smtClean="0"/>
              <a:t>Формирање коначне ранг листе</a:t>
            </a:r>
          </a:p>
          <a:p>
            <a:r>
              <a:rPr lang="sr-Cyrl-RS" sz="2400" dirty="0" smtClean="0"/>
              <a:t>Рок за жалбе</a:t>
            </a:r>
          </a:p>
          <a:p>
            <a:r>
              <a:rPr lang="sr-Cyrl-RS" sz="2400" dirty="0" smtClean="0"/>
              <a:t>упис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78671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53" y="99545"/>
            <a:ext cx="10320336" cy="64334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80394" y="5286587"/>
            <a:ext cx="172212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915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4" y="258792"/>
            <a:ext cx="11333193" cy="63749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27556" y="5322657"/>
            <a:ext cx="5378873" cy="956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367766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96</TotalTime>
  <Words>378</Words>
  <Application>Microsoft Office PowerPoint</Application>
  <PresentationFormat>Widescreen</PresentationFormat>
  <Paragraphs>153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Tw Cen MT</vt:lpstr>
      <vt:lpstr>Wingdings</vt:lpstr>
      <vt:lpstr>Droplet</vt:lpstr>
      <vt:lpstr>MEHATRONIKA U MEDICINSKOJ REHABILITACIJI</vt:lpstr>
      <vt:lpstr>PowerPoint Presentation</vt:lpstr>
      <vt:lpstr>PowerPoint Presentation</vt:lpstr>
      <vt:lpstr>Plan predmeta 4 обавезна курса (24 ЕСПБ), 3 изборна курса (15 ЕСПБ), Стручна пракса (3 ЕСПБ), студијски истраживачки рад (10 ЕСПБ) и завршни рад (8 ЕСПБ) што заједно даје 60 ЕСПБ. </vt:lpstr>
      <vt:lpstr>PowerPoint Presentation</vt:lpstr>
      <vt:lpstr>Статус програма</vt:lpstr>
      <vt:lpstr>кораци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</dc:creator>
  <cp:lastModifiedBy>Nikola</cp:lastModifiedBy>
  <cp:revision>12</cp:revision>
  <dcterms:created xsi:type="dcterms:W3CDTF">2015-11-23T12:03:40Z</dcterms:created>
  <dcterms:modified xsi:type="dcterms:W3CDTF">2015-11-26T12:06:56Z</dcterms:modified>
</cp:coreProperties>
</file>